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4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CC102-8074-4277-AFF5-C2981CB68E35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45AB9-7F2A-4F58-A997-75FCB68E0C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2771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445AB9-7F2A-4F58-A997-75FCB68E0C6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9282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18.10.2017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6600" b="1" i="1" dirty="0" smtClean="0">
                <a:solidFill>
                  <a:schemeClr val="tx1"/>
                </a:solidFill>
                <a:effectLst/>
              </a:rPr>
              <a:t>6, 357, 10, 45,1000</a:t>
            </a:r>
            <a:endParaRPr lang="ru-RU" sz="6600" b="1" i="1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ru-RU" sz="4400" b="1" dirty="0" smtClean="0">
                <a:solidFill>
                  <a:schemeClr val="bg1"/>
                </a:solidFill>
              </a:rPr>
              <a:t>    </a:t>
            </a:r>
          </a:p>
          <a:p>
            <a:pPr algn="l"/>
            <a:r>
              <a:rPr lang="ru-RU" sz="4400" b="1" i="1" dirty="0">
                <a:solidFill>
                  <a:schemeClr val="bg1"/>
                </a:solidFill>
              </a:rPr>
              <a:t> </a:t>
            </a:r>
            <a:r>
              <a:rPr lang="ru-RU" sz="4400" b="1" i="1" dirty="0" smtClean="0">
                <a:solidFill>
                  <a:schemeClr val="bg1"/>
                </a:solidFill>
              </a:rPr>
              <a:t>  </a:t>
            </a:r>
            <a:r>
              <a:rPr lang="ru-RU" sz="6600" b="1" i="1" dirty="0" smtClean="0">
                <a:solidFill>
                  <a:schemeClr val="tx1"/>
                </a:solidFill>
              </a:rPr>
              <a:t>100, 4,725,19</a:t>
            </a:r>
            <a:endParaRPr lang="ru-RU" sz="66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84823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572000"/>
          </a:xfrm>
        </p:spPr>
        <p:txBody>
          <a:bodyPr/>
          <a:lstStyle/>
          <a:p>
            <a:endParaRPr lang="ru-RU" dirty="0" smtClean="0"/>
          </a:p>
          <a:p>
            <a:pPr marL="64008" indent="0">
              <a:buNone/>
            </a:pPr>
            <a:r>
              <a:rPr lang="ru-RU" sz="3600" dirty="0" smtClean="0"/>
              <a:t>6 *10 =                         700 : 100=</a:t>
            </a:r>
          </a:p>
          <a:p>
            <a:pPr marL="64008" indent="0">
              <a:buNone/>
            </a:pPr>
            <a:r>
              <a:rPr lang="ru-RU" sz="3600" dirty="0" smtClean="0"/>
              <a:t>8 *100 =                       90 : 10 =</a:t>
            </a:r>
          </a:p>
          <a:p>
            <a:pPr marL="64008" indent="0">
              <a:buNone/>
            </a:pPr>
            <a:r>
              <a:rPr lang="ru-RU" sz="3600" dirty="0" smtClean="0"/>
              <a:t>4 *1000 =                    5000 : 1000 =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4725971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Интерактивный тест</a:t>
            </a:r>
            <a:endParaRPr lang="ru-RU" sz="5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ru-RU" sz="1800" b="1" dirty="0" smtClean="0"/>
              <a:t>1.</a:t>
            </a:r>
            <a:r>
              <a:rPr lang="ru-RU" sz="1800" dirty="0" smtClean="0"/>
              <a:t>  </a:t>
            </a:r>
            <a:r>
              <a:rPr lang="ru-RU" sz="1800" b="1" dirty="0" smtClean="0"/>
              <a:t>Число, которое делят, называется…</a:t>
            </a:r>
          </a:p>
          <a:p>
            <a:pPr marL="64008" indent="0">
              <a:buNone/>
            </a:pPr>
            <a:r>
              <a:rPr lang="ru-RU" sz="1800" b="1" dirty="0" smtClean="0"/>
              <a:t>  делимое         делитель       частное</a:t>
            </a:r>
          </a:p>
          <a:p>
            <a:pPr marL="64008" indent="0">
              <a:buNone/>
            </a:pPr>
            <a:r>
              <a:rPr lang="ru-RU" sz="1800" b="1" dirty="0" smtClean="0"/>
              <a:t>2.  Результат умножения называется…</a:t>
            </a:r>
          </a:p>
          <a:p>
            <a:pPr marL="64008" indent="0">
              <a:buNone/>
            </a:pPr>
            <a:r>
              <a:rPr lang="ru-RU" sz="1800" b="1" dirty="0" smtClean="0"/>
              <a:t>  делимое         частное        произведение</a:t>
            </a:r>
          </a:p>
          <a:p>
            <a:pPr marL="64008" indent="0">
              <a:buNone/>
            </a:pPr>
            <a:r>
              <a:rPr lang="ru-RU" sz="1800" b="1" dirty="0" smtClean="0"/>
              <a:t>3.  При умножении на 10 надо :  </a:t>
            </a:r>
          </a:p>
          <a:p>
            <a:pPr marL="64008" indent="0">
              <a:buNone/>
            </a:pPr>
            <a:r>
              <a:rPr lang="ru-RU" sz="1800" b="1" dirty="0"/>
              <a:t>п</a:t>
            </a:r>
            <a:r>
              <a:rPr lang="ru-RU" sz="1800" b="1" dirty="0" smtClean="0"/>
              <a:t>риписать справа два нуля        приписать справа один нуль</a:t>
            </a:r>
          </a:p>
          <a:p>
            <a:pPr marL="64008" indent="0"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                         убрать справа  один нуль</a:t>
            </a:r>
          </a:p>
          <a:p>
            <a:pPr marL="64008" indent="0">
              <a:buNone/>
            </a:pPr>
            <a:r>
              <a:rPr lang="ru-RU" sz="1800" b="1" dirty="0" smtClean="0"/>
              <a:t>4.  При делении на 100  надо : </a:t>
            </a:r>
          </a:p>
          <a:p>
            <a:pPr marL="64008" indent="0">
              <a:buNone/>
            </a:pPr>
            <a:r>
              <a:rPr lang="ru-RU" sz="1800" b="1" dirty="0"/>
              <a:t>с</a:t>
            </a:r>
            <a:r>
              <a:rPr lang="ru-RU" sz="1800" b="1" dirty="0" smtClean="0"/>
              <a:t>права убрать два нуля        справа убрать один нуль </a:t>
            </a:r>
          </a:p>
          <a:p>
            <a:pPr marL="64008" indent="0"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                         приписать  два нуля</a:t>
            </a:r>
          </a:p>
          <a:p>
            <a:pPr marL="64008" indent="0">
              <a:buNone/>
            </a:pPr>
            <a:r>
              <a:rPr lang="ru-RU" sz="1800" b="1" dirty="0" smtClean="0"/>
              <a:t>5. При умножении на 1000 надо:  </a:t>
            </a:r>
          </a:p>
          <a:p>
            <a:pPr marL="64008" indent="0">
              <a:buNone/>
            </a:pPr>
            <a:r>
              <a:rPr lang="ru-RU" sz="1800" b="1" dirty="0"/>
              <a:t>п</a:t>
            </a:r>
            <a:r>
              <a:rPr lang="ru-RU" sz="1800" b="1" dirty="0" smtClean="0"/>
              <a:t>риписать справа  два нуля       убрать  справа  три нуля</a:t>
            </a:r>
          </a:p>
          <a:p>
            <a:pPr marL="64008" indent="0"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                     приписать справа три нуля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xmlns="" val="2062232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620688"/>
            <a:ext cx="8229600" cy="4572000"/>
          </a:xfrm>
        </p:spPr>
        <p:txBody>
          <a:bodyPr>
            <a:normAutofit fontScale="70000" lnSpcReduction="20000"/>
          </a:bodyPr>
          <a:lstStyle/>
          <a:p>
            <a:pPr marL="64008" indent="0" algn="ctr">
              <a:buNone/>
            </a:pPr>
            <a:r>
              <a:rPr lang="ru-RU" sz="6300" b="1" dirty="0" smtClean="0"/>
              <a:t>Продолжите предложения:</a:t>
            </a:r>
          </a:p>
          <a:p>
            <a:pPr marL="64008" indent="0">
              <a:buNone/>
            </a:pPr>
            <a:endParaRPr lang="ru-RU" dirty="0"/>
          </a:p>
          <a:p>
            <a:pPr>
              <a:buFont typeface="Wingdings" panose="05000000000000000000" pitchFamily="2" charset="2"/>
              <a:buChar char="v"/>
            </a:pPr>
            <a:r>
              <a:rPr lang="ru-RU" sz="7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узнал…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7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научился…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7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 понял…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7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трудно…</a:t>
            </a:r>
            <a:endParaRPr lang="ru-RU" sz="7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6736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r>
              <a:rPr lang="ru-RU" sz="4200" dirty="0" smtClean="0">
                <a:ln w="6350">
                  <a:solidFill>
                    <a:srgbClr val="4E67C8">
                      <a:shade val="43000"/>
                    </a:srgbClr>
                  </a:solidFill>
                </a:ln>
                <a:solidFill>
                  <a:srgbClr val="4E67C8">
                    <a:tint val="83000"/>
                    <a:satMod val="150000"/>
                  </a:srgb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Arial"/>
              </a:rPr>
              <a:t> </a:t>
            </a:r>
            <a:r>
              <a:rPr lang="ru-RU" sz="7200" b="1" i="1" dirty="0" smtClean="0">
                <a:ln w="6350">
                  <a:solidFill>
                    <a:srgbClr val="4E67C8">
                      <a:shade val="43000"/>
                    </a:srgb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«</a:t>
            </a:r>
            <a:r>
              <a:rPr lang="ru-RU" sz="7200" b="1" i="1" dirty="0">
                <a:ln w="6350">
                  <a:solidFill>
                    <a:srgbClr val="4E67C8">
                      <a:shade val="43000"/>
                    </a:srgbClr>
                  </a:solidFill>
                </a:ln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С малой удачи начинается большой успех»</a:t>
            </a:r>
            <a:endParaRPr lang="ru-RU" sz="7200" b="1" i="1" dirty="0"/>
          </a:p>
        </p:txBody>
      </p:sp>
    </p:spTree>
    <p:extLst>
      <p:ext uri="{BB962C8B-B14F-4D97-AF65-F5344CB8AC3E}">
        <p14:creationId xmlns:p14="http://schemas.microsoft.com/office/powerpoint/2010/main" xmlns="" val="3422556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28604"/>
          <a:ext cx="7467600" cy="5943621"/>
        </p:xfrm>
        <a:graphic>
          <a:graphicData uri="http://schemas.openxmlformats.org/drawingml/2006/table">
            <a:tbl>
              <a:tblPr/>
              <a:tblGrid>
                <a:gridCol w="7467600"/>
              </a:tblGrid>
              <a:tr h="5943621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Крепко зажмурить глаза на 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 секунды</a:t>
                      </a: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а </a:t>
                      </a: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затем открыть их на такое же время. Повторять 6 раз</a:t>
                      </a:r>
                      <a:r>
                        <a:rPr lang="ru-RU" sz="28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ru-RU" sz="28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Быстро моргать в течение 10 секунд. Открыть глаза, отдыхать 10 секунд. Повторять 3 раза. </a:t>
                      </a:r>
                      <a:endParaRPr lang="ru-RU" sz="28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None/>
                      </a:pP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/>
                        <a:buChar char=""/>
                      </a:pPr>
                      <a:r>
                        <a:rPr lang="ru-RU" sz="2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Исходное положение: сидя закрыть веки, массировать их с помощью легких круговых движений пальца. Повторять в течение 20 секунд.</a:t>
                      </a:r>
                      <a:endParaRPr lang="ru-RU" sz="2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spcAft>
                <a:spcPts val="0"/>
              </a:spcAft>
            </a:pPr>
            <a:r>
              <a:rPr lang="ru-RU" sz="5400" dirty="0">
                <a:ea typeface="Calibri"/>
                <a:cs typeface="Times New Roman"/>
              </a:rPr>
              <a:t>а ∙ 1 = 1</a:t>
            </a:r>
            <a:r>
              <a:rPr lang="ru-RU" sz="5400" b="1" dirty="0">
                <a:ea typeface="Calibri"/>
                <a:cs typeface="Times New Roman"/>
              </a:rPr>
              <a:t>              а ∙ 0 = 0                                                                                                                    </a:t>
            </a:r>
            <a:endParaRPr lang="ru-RU" sz="5400" dirty="0">
              <a:latin typeface="Calibri"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5400" b="1" dirty="0">
                <a:ea typeface="Calibri"/>
                <a:cs typeface="Times New Roman"/>
              </a:rPr>
              <a:t>а ∙ 1 = а              </a:t>
            </a:r>
            <a:r>
              <a:rPr lang="ru-RU" sz="5400" b="1" dirty="0" err="1">
                <a:ea typeface="Calibri"/>
                <a:cs typeface="Times New Roman"/>
              </a:rPr>
              <a:t>а</a:t>
            </a:r>
            <a:r>
              <a:rPr lang="ru-RU" sz="5400" b="1" dirty="0">
                <a:ea typeface="Calibri"/>
                <a:cs typeface="Times New Roman"/>
              </a:rPr>
              <a:t> : 1 = а</a:t>
            </a:r>
            <a:endParaRPr lang="ru-RU" sz="5400" dirty="0">
              <a:latin typeface="Calibri"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5400" b="1" dirty="0">
                <a:ea typeface="Calibri"/>
                <a:cs typeface="Times New Roman"/>
              </a:rPr>
              <a:t>а: 0 = 0              0 : а = 0</a:t>
            </a:r>
            <a:endParaRPr lang="ru-RU" sz="5400" dirty="0">
              <a:latin typeface="Calibri"/>
              <a:ea typeface="Calibri"/>
              <a:cs typeface="Times New Roman"/>
            </a:endParaRPr>
          </a:p>
          <a:p>
            <a:pPr marL="64008" indent="0">
              <a:buNone/>
            </a:pP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40695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 умножения и деления:</a:t>
            </a:r>
            <a:endParaRPr lang="ru-RU" sz="5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buNone/>
            </a:pPr>
            <a:endParaRPr lang="ru-RU" sz="4000" dirty="0" smtClean="0"/>
          </a:p>
          <a:p>
            <a:pPr marL="64008" indent="0" algn="ctr">
              <a:buNone/>
            </a:pPr>
            <a:r>
              <a:rPr lang="ru-RU" sz="4000" b="1" i="1" dirty="0" smtClean="0"/>
              <a:t>Множитель * множитель = произведение</a:t>
            </a:r>
          </a:p>
          <a:p>
            <a:endParaRPr lang="ru-RU" sz="4000" b="1" i="1" dirty="0"/>
          </a:p>
          <a:p>
            <a:pPr marL="64008" indent="0" algn="ctr">
              <a:buNone/>
            </a:pPr>
            <a:r>
              <a:rPr lang="ru-RU" sz="4000" b="1" i="1" dirty="0" smtClean="0"/>
              <a:t>Делимое : делитель = частное</a:t>
            </a:r>
            <a:endParaRPr lang="ru-RU" sz="4000" b="1" i="1" dirty="0"/>
          </a:p>
        </p:txBody>
      </p:sp>
    </p:spTree>
    <p:extLst>
      <p:ext uri="{BB962C8B-B14F-4D97-AF65-F5344CB8AC3E}">
        <p14:creationId xmlns:p14="http://schemas.microsoft.com/office/powerpoint/2010/main" xmlns="" val="40454354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301608" cy="1224136"/>
          </a:xfrm>
        </p:spPr>
        <p:txBody>
          <a:bodyPr>
            <a:normAutofit fontScale="90000"/>
          </a:bodyPr>
          <a:lstStyle/>
          <a:p>
            <a:pPr marL="64008" lvl="0">
              <a:spcBef>
                <a:spcPct val="20000"/>
              </a:spcBef>
            </a:pPr>
            <a:r>
              <a:rPr lang="ru-RU" sz="22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22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22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220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2200" b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На 8 берёз прилетело</a:t>
            </a:r>
            <a:r>
              <a:rPr lang="ru-RU" sz="2200" b="1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/>
                <a:cs typeface="Times New Roman"/>
              </a:rPr>
              <a:t/>
            </a:r>
            <a:br>
              <a:rPr lang="ru-RU" sz="2200" b="1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/>
                <a:cs typeface="Times New Roman"/>
              </a:rPr>
            </a:br>
            <a:r>
              <a:rPr lang="ru-RU" sz="2200" b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по  6 синиц. Сколько                        15+15+15+15+15+15+15+15+15+15</a:t>
            </a:r>
            <a:br>
              <a:rPr lang="ru-RU" sz="2200" b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2200" b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синиц было на  всех</a:t>
            </a:r>
            <a:br>
              <a:rPr lang="ru-RU" sz="2200" b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2200" b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  <a:t> берёзах?</a:t>
            </a:r>
            <a:br>
              <a:rPr lang="ru-RU" sz="2200" b="1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2200" b="1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2200" b="1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/>
                <a:ea typeface="Times New Roman"/>
                <a:cs typeface="Times New Roman"/>
              </a:rPr>
            </a:br>
            <a:endParaRPr lang="ru-RU" sz="2200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>
              <a:spcAft>
                <a:spcPts val="0"/>
              </a:spcAft>
              <a:buNone/>
            </a:pPr>
            <a:r>
              <a:rPr lang="ru-RU" sz="2000" b="1" dirty="0" smtClean="0">
                <a:ea typeface="Times New Roman"/>
                <a:cs typeface="Times New Roman"/>
              </a:rPr>
              <a:t>С юга прилетели </a:t>
            </a:r>
          </a:p>
          <a:p>
            <a:pPr marL="64008" indent="0">
              <a:spcAft>
                <a:spcPts val="0"/>
              </a:spcAft>
              <a:buNone/>
            </a:pPr>
            <a:r>
              <a:rPr lang="ru-RU" sz="2000" b="1" dirty="0" smtClean="0">
                <a:ea typeface="Times New Roman"/>
                <a:cs typeface="Times New Roman"/>
              </a:rPr>
              <a:t>3</a:t>
            </a:r>
            <a:r>
              <a:rPr lang="ru-RU" sz="2000" b="1" dirty="0">
                <a:ea typeface="Times New Roman"/>
                <a:cs typeface="Times New Roman"/>
              </a:rPr>
              <a:t> </a:t>
            </a:r>
            <a:r>
              <a:rPr lang="ru-RU" sz="2000" b="1" dirty="0" smtClean="0">
                <a:ea typeface="Times New Roman"/>
                <a:cs typeface="Times New Roman"/>
              </a:rPr>
              <a:t>стаи ласточек</a:t>
            </a:r>
          </a:p>
          <a:p>
            <a:pPr marL="64008" indent="0">
              <a:spcAft>
                <a:spcPts val="0"/>
              </a:spcAft>
              <a:buNone/>
            </a:pPr>
            <a:r>
              <a:rPr lang="ru-RU" sz="2000" b="1" dirty="0" smtClean="0">
                <a:ea typeface="Times New Roman"/>
                <a:cs typeface="Times New Roman"/>
              </a:rPr>
              <a:t> по 20 птиц в каждой.                                  </a:t>
            </a:r>
            <a:r>
              <a:rPr lang="ru-RU" sz="2800" b="1" dirty="0" smtClean="0">
                <a:ea typeface="Times New Roman"/>
                <a:cs typeface="Times New Roman"/>
              </a:rPr>
              <a:t>6* 8      </a:t>
            </a:r>
          </a:p>
          <a:p>
            <a:pPr marL="64008" indent="0">
              <a:spcAft>
                <a:spcPts val="0"/>
              </a:spcAft>
              <a:buNone/>
            </a:pPr>
            <a:r>
              <a:rPr lang="ru-RU" sz="2000" b="1" dirty="0" smtClean="0">
                <a:ea typeface="Times New Roman"/>
                <a:cs typeface="Times New Roman"/>
              </a:rPr>
              <a:t>Сколько ласточек</a:t>
            </a:r>
          </a:p>
          <a:p>
            <a:pPr marL="64008" indent="0">
              <a:spcAft>
                <a:spcPts val="0"/>
              </a:spcAft>
              <a:buNone/>
            </a:pPr>
            <a:r>
              <a:rPr lang="ru-RU" sz="2000" b="1" dirty="0" smtClean="0">
                <a:ea typeface="Times New Roman"/>
                <a:cs typeface="Times New Roman"/>
              </a:rPr>
              <a:t>прилетело</a:t>
            </a:r>
            <a:r>
              <a:rPr lang="ru-RU" sz="2000" b="1" dirty="0">
                <a:ea typeface="Times New Roman"/>
                <a:cs typeface="Times New Roman"/>
              </a:rPr>
              <a:t>?</a:t>
            </a:r>
          </a:p>
          <a:p>
            <a:endParaRPr lang="ru-RU" dirty="0">
              <a:solidFill>
                <a:schemeClr val="bg1"/>
              </a:solidFill>
            </a:endParaRPr>
          </a:p>
          <a:p>
            <a:pPr marL="64008" indent="0">
              <a:buNone/>
            </a:pPr>
            <a:r>
              <a:rPr lang="ru-RU" sz="2000" b="1" dirty="0" smtClean="0"/>
              <a:t>В зоомагазине в 10</a:t>
            </a:r>
            <a:endParaRPr lang="ru-RU" sz="2000" b="1" dirty="0"/>
          </a:p>
          <a:p>
            <a:pPr marL="64008" indent="0">
              <a:buNone/>
            </a:pPr>
            <a:r>
              <a:rPr lang="ru-RU" sz="2000" b="1" dirty="0"/>
              <a:t>к</a:t>
            </a:r>
            <a:r>
              <a:rPr lang="ru-RU" sz="2000" b="1" dirty="0" smtClean="0"/>
              <a:t>летках сидели по 15                                  20+20+20</a:t>
            </a:r>
          </a:p>
          <a:p>
            <a:pPr marL="64008" indent="0">
              <a:buNone/>
            </a:pPr>
            <a:r>
              <a:rPr lang="ru-RU" sz="2000" b="1" dirty="0"/>
              <a:t>п</a:t>
            </a:r>
            <a:r>
              <a:rPr lang="ru-RU" sz="2000" b="1" dirty="0" smtClean="0"/>
              <a:t>опугаев. Сколько</a:t>
            </a:r>
          </a:p>
          <a:p>
            <a:pPr marL="64008" indent="0">
              <a:buNone/>
            </a:pPr>
            <a:r>
              <a:rPr lang="ru-RU" sz="2000" b="1" dirty="0"/>
              <a:t>в</a:t>
            </a:r>
            <a:r>
              <a:rPr lang="ru-RU" sz="2000" b="1" dirty="0" smtClean="0"/>
              <a:t>сего попугаев </a:t>
            </a:r>
          </a:p>
          <a:p>
            <a:pPr marL="64008" indent="0">
              <a:buNone/>
            </a:pPr>
            <a:r>
              <a:rPr lang="ru-RU" sz="2000" b="1" dirty="0"/>
              <a:t>б</a:t>
            </a:r>
            <a:r>
              <a:rPr lang="ru-RU" sz="2000" b="1" dirty="0" smtClean="0"/>
              <a:t>ыло в клетках?</a:t>
            </a:r>
            <a:endParaRPr lang="ru-RU" sz="2000" b="1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3059832" y="980728"/>
            <a:ext cx="1728192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203848" y="2924944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059832" y="3068960"/>
            <a:ext cx="1728192" cy="16561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3203848" y="980728"/>
            <a:ext cx="1152128" cy="3744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5416948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ru-RU" sz="5400" b="1" dirty="0">
                <a:latin typeface="Arial Black" panose="020B0A04020102020204" pitchFamily="34" charset="0"/>
              </a:rPr>
              <a:t>Тема </a:t>
            </a:r>
            <a:r>
              <a:rPr lang="ru-RU" sz="5400" b="1" dirty="0" smtClean="0">
                <a:latin typeface="Arial Black" panose="020B0A04020102020204" pitchFamily="34" charset="0"/>
              </a:rPr>
              <a:t>урока:</a:t>
            </a:r>
          </a:p>
          <a:p>
            <a:pPr marL="64008" indent="0" algn="ctr">
              <a:buNone/>
            </a:pPr>
            <a:r>
              <a:rPr lang="ru-RU" sz="5400" b="1" dirty="0" smtClean="0">
                <a:latin typeface="Arial Black" panose="020B0A04020102020204" pitchFamily="34" charset="0"/>
              </a:rPr>
              <a:t> «Умножение </a:t>
            </a:r>
            <a:r>
              <a:rPr lang="ru-RU" sz="5400" b="1" dirty="0">
                <a:latin typeface="Arial Black" panose="020B0A04020102020204" pitchFamily="34" charset="0"/>
              </a:rPr>
              <a:t>и деление на 10,100, </a:t>
            </a:r>
            <a:r>
              <a:rPr lang="ru-RU" sz="5400" b="1" dirty="0" smtClean="0">
                <a:latin typeface="Arial Black" panose="020B0A04020102020204" pitchFamily="34" charset="0"/>
              </a:rPr>
              <a:t>1000»</a:t>
            </a:r>
            <a:endParaRPr lang="ru-RU" sz="5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177442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399032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3600" b="1" dirty="0" smtClean="0">
                <a:solidFill>
                  <a:schemeClr val="tx1"/>
                </a:solidFill>
              </a:rPr>
              <a:t>Правило 1: При умножения числа на 10,100,1000 надо приписать к этому числу справа соответственно </a:t>
            </a:r>
            <a:br>
              <a:rPr lang="ru-RU" sz="3600" b="1" dirty="0" smtClean="0">
                <a:solidFill>
                  <a:schemeClr val="tx1"/>
                </a:solidFill>
              </a:rPr>
            </a:br>
            <a:r>
              <a:rPr lang="ru-RU" sz="3600" b="1" dirty="0" smtClean="0">
                <a:solidFill>
                  <a:schemeClr val="tx1"/>
                </a:solidFill>
              </a:rPr>
              <a:t>1 нуль, 2 нуля, 3 нуля.</a:t>
            </a:r>
            <a:br>
              <a:rPr lang="ru-RU" sz="3600" b="1" dirty="0" smtClean="0">
                <a:solidFill>
                  <a:schemeClr val="tx1"/>
                </a:solidFill>
              </a:rPr>
            </a:br>
            <a:r>
              <a:rPr lang="ru-RU" sz="3600" b="1" dirty="0">
                <a:solidFill>
                  <a:schemeClr val="tx1"/>
                </a:solidFill>
              </a:rPr>
              <a:t/>
            </a:r>
            <a:br>
              <a:rPr lang="ru-RU" sz="3600" b="1" dirty="0">
                <a:solidFill>
                  <a:schemeClr val="tx1"/>
                </a:solidFill>
              </a:rPr>
            </a:b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420888"/>
            <a:ext cx="8003232" cy="4033920"/>
          </a:xfrm>
        </p:spPr>
        <p:txBody>
          <a:bodyPr>
            <a:normAutofit/>
          </a:bodyPr>
          <a:lstStyle/>
          <a:p>
            <a:pPr marL="64008" indent="0">
              <a:buNone/>
            </a:pPr>
            <a:endParaRPr lang="ru-RU" sz="3200" b="1" dirty="0" smtClean="0">
              <a:solidFill>
                <a:srgbClr val="FF0000"/>
              </a:solidFill>
            </a:endParaRPr>
          </a:p>
          <a:p>
            <a:pPr marL="64008" indent="0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smtClean="0"/>
              <a:t>Правило 2:  При делении числа на 10,100,1000 надо отбросить справа соответственно 1 нуль, 2 нуля, 3нуля.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36180343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76040"/>
            <a:ext cx="8229600" cy="5544616"/>
          </a:xfrm>
        </p:spPr>
        <p:txBody>
          <a:bodyPr/>
          <a:lstStyle/>
          <a:p>
            <a:pPr marL="64008" indent="0">
              <a:buNone/>
            </a:pPr>
            <a:endParaRPr lang="ru-RU" dirty="0" smtClean="0"/>
          </a:p>
          <a:p>
            <a:pPr marL="64008" indent="0">
              <a:buNone/>
            </a:pPr>
            <a:endParaRPr lang="ru-RU" dirty="0"/>
          </a:p>
          <a:p>
            <a:pPr marL="64008" indent="0">
              <a:buNone/>
            </a:pPr>
            <a:endParaRPr lang="ru-RU" dirty="0" smtClean="0"/>
          </a:p>
          <a:p>
            <a:pPr marL="64008" indent="0">
              <a:buNone/>
            </a:pPr>
            <a:endParaRPr lang="ru-RU" dirty="0"/>
          </a:p>
          <a:p>
            <a:pPr marL="64008" indent="0">
              <a:buNone/>
            </a:pPr>
            <a:endParaRPr lang="ru-RU" dirty="0" smtClean="0"/>
          </a:p>
          <a:p>
            <a:pPr marL="64008" indent="0">
              <a:buNone/>
            </a:pPr>
            <a:endParaRPr lang="ru-RU" dirty="0"/>
          </a:p>
          <a:p>
            <a:pPr marL="64008" indent="0">
              <a:buNone/>
            </a:pPr>
            <a:endParaRPr lang="ru-RU" dirty="0" smtClean="0"/>
          </a:p>
          <a:p>
            <a:pPr marL="64008" indent="0">
              <a:buNone/>
            </a:pPr>
            <a:endParaRPr lang="ru-RU" dirty="0"/>
          </a:p>
          <a:p>
            <a:pPr marL="64008" indent="0">
              <a:buNone/>
            </a:pPr>
            <a:r>
              <a:rPr lang="ru-RU" dirty="0" smtClean="0"/>
              <a:t>                                                                    </a:t>
            </a:r>
            <a:endParaRPr lang="ru-RU" dirty="0"/>
          </a:p>
        </p:txBody>
      </p:sp>
      <p:pic>
        <p:nvPicPr>
          <p:cNvPr id="5" name="Рисунок 8" descr="1111420896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4574" y="548680"/>
            <a:ext cx="1557146" cy="1506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10" descr="22.gif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806542"/>
            <a:ext cx="1296144" cy="133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4" descr="1111483166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65123" y="548680"/>
            <a:ext cx="1309687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6" descr="1111483757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4347" y="4818063"/>
            <a:ext cx="1117600" cy="1326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308521" y="1344458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ja-JP" sz="2800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Быстро </a:t>
            </a:r>
            <a:r>
              <a:rPr lang="ru-RU" altLang="ja-JP" sz="2800" dirty="0" smtClean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встали, улыбнулись</a:t>
            </a:r>
            <a:r>
              <a:rPr lang="ru-RU" altLang="ja-JP" sz="2800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,</a:t>
            </a:r>
          </a:p>
          <a:p>
            <a:r>
              <a:rPr lang="ru-RU" altLang="ja-JP" sz="2800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Выше-выше подтянулись.</a:t>
            </a:r>
          </a:p>
          <a:p>
            <a:r>
              <a:rPr lang="ru-RU" altLang="ja-JP" sz="2800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Ну-ка плечи распрямите,</a:t>
            </a:r>
          </a:p>
          <a:p>
            <a:r>
              <a:rPr lang="ru-RU" altLang="ja-JP" sz="2800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Поднимите, опустите.</a:t>
            </a:r>
          </a:p>
          <a:p>
            <a:r>
              <a:rPr lang="ru-RU" altLang="ja-JP" sz="2800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Вправо, влево повернитесь,</a:t>
            </a:r>
          </a:p>
          <a:p>
            <a:r>
              <a:rPr lang="ru-RU" altLang="ja-JP" sz="2800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Рук коленями коснитесь.</a:t>
            </a:r>
          </a:p>
          <a:p>
            <a:r>
              <a:rPr lang="ru-RU" altLang="ja-JP" sz="2800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Сели, встали, сели, встали,</a:t>
            </a:r>
          </a:p>
          <a:p>
            <a:r>
              <a:rPr lang="ru-RU" altLang="ja-JP" sz="2800" dirty="0"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И на месте побежали.	</a:t>
            </a:r>
          </a:p>
        </p:txBody>
      </p:sp>
    </p:spTree>
    <p:extLst>
      <p:ext uri="{BB962C8B-B14F-4D97-AF65-F5344CB8AC3E}">
        <p14:creationId xmlns:p14="http://schemas.microsoft.com/office/powerpoint/2010/main" xmlns="" val="696402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116</TotalTime>
  <Words>365</Words>
  <Application>Microsoft Office PowerPoint</Application>
  <PresentationFormat>Экран (4:3)</PresentationFormat>
  <Paragraphs>76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Яркая</vt:lpstr>
      <vt:lpstr>6, 357, 10, 45,1000</vt:lpstr>
      <vt:lpstr>Слайд 2</vt:lpstr>
      <vt:lpstr>Слайд 3</vt:lpstr>
      <vt:lpstr>Слайд 4</vt:lpstr>
      <vt:lpstr>Компоненты умножения и деления:</vt:lpstr>
      <vt:lpstr>  На 8 берёз прилетело по  6 синиц. Сколько                        15+15+15+15+15+15+15+15+15+15 синиц было на  всех  берёзах?  </vt:lpstr>
      <vt:lpstr>Слайд 7</vt:lpstr>
      <vt:lpstr>     Правило 1: При умножения числа на 10,100,1000 надо приписать к этому числу справа соответственно  1 нуль, 2 нуля, 3 нуля.  </vt:lpstr>
      <vt:lpstr>Слайд 9</vt:lpstr>
      <vt:lpstr>Слайд 10</vt:lpstr>
      <vt:lpstr>Интерактивный тест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6, 357, 10, 45,1000</dc:title>
  <dc:creator>пк</dc:creator>
  <cp:lastModifiedBy>ww</cp:lastModifiedBy>
  <cp:revision>17</cp:revision>
  <dcterms:created xsi:type="dcterms:W3CDTF">2017-10-14T09:51:26Z</dcterms:created>
  <dcterms:modified xsi:type="dcterms:W3CDTF">2017-10-18T07:10:55Z</dcterms:modified>
</cp:coreProperties>
</file>